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 id="257" r:id="rId3"/>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a:srgbClr val="996633"/>
    <a:srgbClr val="808000"/>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p:scale>
          <a:sx n="125" d="100"/>
          <a:sy n="125" d="100"/>
        </p:scale>
        <p:origin x="594" y="-30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9241FA-8813-4CBC-80CB-BDDF81946785}"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241367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9241FA-8813-4CBC-80CB-BDDF81946785}"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3854713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9241FA-8813-4CBC-80CB-BDDF81946785}"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3189603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9241FA-8813-4CBC-80CB-BDDF81946785}"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1886744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9241FA-8813-4CBC-80CB-BDDF81946785}" type="datetimeFigureOut">
              <a:rPr lang="en-US" smtClean="0"/>
              <a:t>11/27/2018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4175185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9241FA-8813-4CBC-80CB-BDDF81946785}" type="datetimeFigureOut">
              <a:rPr lang="en-US" smtClean="0"/>
              <a:t>11/27/2018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3493268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9241FA-8813-4CBC-80CB-BDDF81946785}" type="datetimeFigureOut">
              <a:rPr lang="en-US" smtClean="0"/>
              <a:t>11/27/2018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3198082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A9241FA-8813-4CBC-80CB-BDDF81946785}"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4173449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A9241FA-8813-4CBC-80CB-BDDF81946785}" type="datetimeFigureOut">
              <a:rPr lang="en-US" smtClean="0"/>
              <a:t>11/27/2018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2830344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9241FA-8813-4CBC-80CB-BDDF81946785}"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888169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9241FA-8813-4CBC-80CB-BDDF81946785}" type="datetimeFigureOut">
              <a:rPr lang="en-US" smtClean="0"/>
              <a:t>11/27/2018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A09AF-7458-48A6-8F26-377EF044C2A6}" type="slidenum">
              <a:rPr lang="en-US" smtClean="0"/>
              <a:t>‹#›</a:t>
            </a:fld>
            <a:endParaRPr lang="en-US"/>
          </a:p>
        </p:txBody>
      </p:sp>
    </p:spTree>
    <p:extLst>
      <p:ext uri="{BB962C8B-B14F-4D97-AF65-F5344CB8AC3E}">
        <p14:creationId xmlns:p14="http://schemas.microsoft.com/office/powerpoint/2010/main" val="2420410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A9241FA-8813-4CBC-80CB-BDDF81946785}" type="datetimeFigureOut">
              <a:rPr lang="en-US" smtClean="0"/>
              <a:t>11/27/2018</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84A09AF-7458-48A6-8F26-377EF044C2A6}" type="slidenum">
              <a:rPr lang="en-US" smtClean="0"/>
              <a:t>‹#›</a:t>
            </a:fld>
            <a:endParaRPr lang="en-US"/>
          </a:p>
        </p:txBody>
      </p:sp>
    </p:spTree>
    <p:extLst>
      <p:ext uri="{BB962C8B-B14F-4D97-AF65-F5344CB8AC3E}">
        <p14:creationId xmlns:p14="http://schemas.microsoft.com/office/powerpoint/2010/main" val="1165059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Food on a table&#10;&#10;Description automatically generated">
            <a:extLst>
              <a:ext uri="{FF2B5EF4-FFF2-40B4-BE49-F238E27FC236}">
                <a16:creationId xmlns="" xmlns:a16="http://schemas.microsoft.com/office/drawing/2014/main" id="{5D808E68-C5FC-487D-8CEF-94B3BF5212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6389"/>
          <a:stretch/>
        </p:blipFill>
        <p:spPr>
          <a:xfrm>
            <a:off x="0" y="0"/>
            <a:ext cx="6858000" cy="3822700"/>
          </a:xfrm>
          <a:prstGeom prst="rect">
            <a:avLst/>
          </a:prstGeom>
        </p:spPr>
      </p:pic>
      <p:sp>
        <p:nvSpPr>
          <p:cNvPr id="14" name="Content Placeholder 13"/>
          <p:cNvSpPr>
            <a:spLocks noGrp="1"/>
          </p:cNvSpPr>
          <p:nvPr>
            <p:ph sz="half" idx="1"/>
          </p:nvPr>
        </p:nvSpPr>
        <p:spPr>
          <a:xfrm>
            <a:off x="188686" y="3933371"/>
            <a:ext cx="2946400" cy="5210629"/>
          </a:xfrm>
        </p:spPr>
        <p:txBody>
          <a:bodyPr>
            <a:normAutofit fontScale="32500" lnSpcReduction="20000"/>
          </a:bodyPr>
          <a:lstStyle/>
          <a:p>
            <a:pPr marL="0" indent="0">
              <a:lnSpc>
                <a:spcPct val="120000"/>
              </a:lnSpc>
              <a:buNone/>
            </a:pPr>
            <a:r>
              <a:rPr lang="ja-JP" altLang="en-US" sz="6200" dirty="0" smtClean="0"/>
              <a:t>商品開発者へソリューションの提供</a:t>
            </a:r>
            <a:endParaRPr lang="en-US" altLang="en-US" sz="6200" dirty="0"/>
          </a:p>
          <a:p>
            <a:r>
              <a:rPr lang="ja-JP" altLang="en-US" sz="4900" dirty="0" smtClean="0"/>
              <a:t>天然の色味</a:t>
            </a:r>
            <a:endParaRPr lang="en-US" altLang="en-US" sz="4900" dirty="0"/>
          </a:p>
          <a:p>
            <a:r>
              <a:rPr lang="ja-JP" altLang="en-US" sz="4900" dirty="0" smtClean="0"/>
              <a:t>天然の</a:t>
            </a:r>
            <a:r>
              <a:rPr lang="ja-JP" altLang="en-US" sz="4900" dirty="0"/>
              <a:t>甘味料</a:t>
            </a:r>
            <a:endParaRPr lang="en-US" altLang="en-US" sz="4900" dirty="0"/>
          </a:p>
          <a:p>
            <a:r>
              <a:rPr lang="ja-JP" altLang="en-US" sz="4900" dirty="0" smtClean="0"/>
              <a:t>噛みごたえ、食感</a:t>
            </a:r>
            <a:endParaRPr lang="en-US" altLang="en-US" sz="4900" dirty="0"/>
          </a:p>
          <a:p>
            <a:r>
              <a:rPr lang="ja-JP" altLang="en-US" sz="4900" dirty="0"/>
              <a:t>風味</a:t>
            </a:r>
            <a:r>
              <a:rPr lang="ja-JP" altLang="en-US" sz="4900" dirty="0" smtClean="0"/>
              <a:t>を</a:t>
            </a:r>
            <a:r>
              <a:rPr lang="ja-JP" altLang="en-US" sz="4900" dirty="0"/>
              <a:t>高</a:t>
            </a:r>
            <a:r>
              <a:rPr lang="ja-JP" altLang="en-US" sz="4900" dirty="0" smtClean="0"/>
              <a:t>める</a:t>
            </a:r>
            <a:endParaRPr lang="en-US" altLang="en-US" sz="4900" dirty="0"/>
          </a:p>
          <a:p>
            <a:r>
              <a:rPr lang="ja-JP" altLang="en-US" sz="4900" dirty="0" smtClean="0"/>
              <a:t>様々な</a:t>
            </a:r>
            <a:r>
              <a:rPr lang="ja-JP" altLang="en-US" sz="4900" dirty="0"/>
              <a:t>特性</a:t>
            </a:r>
            <a:endParaRPr lang="en-US" altLang="en-US" sz="4900" dirty="0"/>
          </a:p>
          <a:p>
            <a:r>
              <a:rPr lang="ja-JP" altLang="en-US" sz="4900" dirty="0" smtClean="0"/>
              <a:t>低比重</a:t>
            </a:r>
            <a:endParaRPr lang="en-US" altLang="en-US" sz="4900" dirty="0"/>
          </a:p>
          <a:p>
            <a:r>
              <a:rPr lang="ja-JP" altLang="en-US" sz="4900" dirty="0" smtClean="0"/>
              <a:t>低水分活性</a:t>
            </a:r>
            <a:endParaRPr lang="en-US" altLang="en-US" sz="4900" dirty="0" smtClean="0"/>
          </a:p>
          <a:p>
            <a:r>
              <a:rPr lang="ja-JP" altLang="en-US" sz="4900" dirty="0" smtClean="0"/>
              <a:t>常温保存</a:t>
            </a:r>
            <a:r>
              <a:rPr lang="ja-JP" altLang="en-US" sz="4900" dirty="0"/>
              <a:t>可能</a:t>
            </a:r>
            <a:endParaRPr lang="en-US" altLang="en-US" sz="4900" dirty="0"/>
          </a:p>
          <a:p>
            <a:pPr marL="0" indent="0">
              <a:buNone/>
            </a:pPr>
            <a:endParaRPr lang="en-US" sz="4300" dirty="0"/>
          </a:p>
          <a:p>
            <a:pPr marL="0" indent="0">
              <a:buNone/>
            </a:pPr>
            <a:r>
              <a:rPr lang="en-US" altLang="ja-JP" sz="6200" dirty="0" smtClean="0"/>
              <a:t>6</a:t>
            </a:r>
            <a:r>
              <a:rPr lang="ja-JP" altLang="en-US" sz="6200" dirty="0" err="1" smtClean="0"/>
              <a:t>つの</a:t>
            </a:r>
            <a:r>
              <a:rPr lang="ja-JP" altLang="en-US" sz="6200" dirty="0" smtClean="0"/>
              <a:t>商品</a:t>
            </a:r>
            <a:endParaRPr lang="en-US" sz="6200" dirty="0"/>
          </a:p>
          <a:p>
            <a:r>
              <a:rPr lang="ja-JP" altLang="en-US" sz="4900" dirty="0"/>
              <a:t>ホール</a:t>
            </a:r>
            <a:endParaRPr lang="en-US" sz="4900" dirty="0"/>
          </a:p>
          <a:p>
            <a:r>
              <a:rPr lang="ja-JP" altLang="en-US" sz="4900" dirty="0"/>
              <a:t>ダイス</a:t>
            </a:r>
            <a:endParaRPr lang="en-US" sz="4900" dirty="0"/>
          </a:p>
          <a:p>
            <a:r>
              <a:rPr lang="ja-JP" altLang="en-US" sz="4900" dirty="0" smtClean="0"/>
              <a:t>ペイ</a:t>
            </a:r>
            <a:r>
              <a:rPr lang="ja-JP" altLang="en-US" sz="4900" dirty="0"/>
              <a:t>スト</a:t>
            </a:r>
            <a:endParaRPr lang="en-US" sz="4900" dirty="0"/>
          </a:p>
          <a:p>
            <a:r>
              <a:rPr lang="ja-JP" altLang="en-US" sz="4900" dirty="0" smtClean="0"/>
              <a:t>エクストルーデットピース</a:t>
            </a:r>
            <a:endParaRPr lang="en-US" sz="4900" dirty="0"/>
          </a:p>
          <a:p>
            <a:r>
              <a:rPr lang="ja-JP" altLang="en-US" sz="4900" dirty="0" smtClean="0"/>
              <a:t>パウダー</a:t>
            </a:r>
            <a:endParaRPr lang="en-US" sz="4900" dirty="0"/>
          </a:p>
          <a:p>
            <a:r>
              <a:rPr lang="ja-JP" altLang="en-US" sz="4900" dirty="0" smtClean="0"/>
              <a:t>ジュース濃縮液</a:t>
            </a:r>
            <a:endParaRPr lang="en-US" sz="4900" dirty="0"/>
          </a:p>
        </p:txBody>
      </p:sp>
      <p:sp>
        <p:nvSpPr>
          <p:cNvPr id="15" name="Content Placeholder 14"/>
          <p:cNvSpPr>
            <a:spLocks noGrp="1"/>
          </p:cNvSpPr>
          <p:nvPr>
            <p:ph sz="half" idx="2"/>
          </p:nvPr>
        </p:nvSpPr>
        <p:spPr>
          <a:xfrm>
            <a:off x="3135086" y="3933372"/>
            <a:ext cx="3621313" cy="5210628"/>
          </a:xfrm>
        </p:spPr>
        <p:txBody>
          <a:bodyPr>
            <a:normAutofit fontScale="32500" lnSpcReduction="20000"/>
          </a:bodyPr>
          <a:lstStyle/>
          <a:p>
            <a:pPr marL="0" indent="0">
              <a:buNone/>
            </a:pPr>
            <a:r>
              <a:rPr lang="ja-JP" altLang="en-US" sz="6200" dirty="0"/>
              <a:t>豊富</a:t>
            </a:r>
            <a:r>
              <a:rPr lang="ja-JP" altLang="en-US" sz="6200" dirty="0" smtClean="0"/>
              <a:t>な栄養</a:t>
            </a:r>
            <a:endParaRPr lang="en-US" sz="6200" dirty="0"/>
          </a:p>
          <a:p>
            <a:r>
              <a:rPr lang="ja-JP" altLang="en-US" sz="4900" dirty="0" smtClean="0"/>
              <a:t>食物繊維の宝庫</a:t>
            </a:r>
            <a:endParaRPr lang="en-US" altLang="ja-JP" sz="4900" dirty="0" smtClean="0"/>
          </a:p>
          <a:p>
            <a:pPr marL="0" indent="0">
              <a:buNone/>
            </a:pPr>
            <a:r>
              <a:rPr lang="ja-JP" altLang="en-US" sz="4900" dirty="0" smtClean="0"/>
              <a:t>（３～５粒の毎に５</a:t>
            </a:r>
            <a:r>
              <a:rPr lang="en-US" altLang="ja-JP" sz="4900" dirty="0" smtClean="0"/>
              <a:t>g</a:t>
            </a:r>
            <a:r>
              <a:rPr lang="ja-JP" altLang="en-US" sz="4900" dirty="0" smtClean="0"/>
              <a:t>以上摂取可能）</a:t>
            </a:r>
            <a:endParaRPr lang="en-US" sz="4900" dirty="0"/>
          </a:p>
          <a:p>
            <a:pPr>
              <a:lnSpc>
                <a:spcPct val="120000"/>
              </a:lnSpc>
            </a:pPr>
            <a:r>
              <a:rPr lang="ja-JP" altLang="en-US" sz="4900" dirty="0" smtClean="0"/>
              <a:t>抗酸化物質が豊富で、マグネシウム、カルシウム、カリウムの摂取も可能</a:t>
            </a:r>
            <a:endParaRPr lang="en-US" altLang="ja-JP" sz="4900" dirty="0" smtClean="0"/>
          </a:p>
          <a:p>
            <a:r>
              <a:rPr lang="ja-JP" altLang="en-US" sz="4900" dirty="0" smtClean="0"/>
              <a:t>脂質ゼロ、塩分ゼロ、コレステロールゼロ</a:t>
            </a:r>
            <a:endParaRPr lang="en-US" altLang="ja-JP" sz="4900" dirty="0" smtClean="0"/>
          </a:p>
          <a:p>
            <a:endParaRPr lang="en-US" altLang="en-US" sz="3400" dirty="0"/>
          </a:p>
          <a:p>
            <a:pPr marL="0" indent="0">
              <a:buNone/>
            </a:pPr>
            <a:r>
              <a:rPr lang="ja-JP" altLang="en-US" sz="6200" dirty="0"/>
              <a:t>現代</a:t>
            </a:r>
            <a:r>
              <a:rPr lang="ja-JP" altLang="en-US" sz="6200" dirty="0" smtClean="0"/>
              <a:t>の食のトレンドに合う</a:t>
            </a:r>
            <a:r>
              <a:rPr lang="ja-JP" altLang="en-US" sz="6200" dirty="0"/>
              <a:t>フィグ</a:t>
            </a:r>
            <a:endParaRPr lang="en-US" altLang="en-US" sz="6200" dirty="0" smtClean="0"/>
          </a:p>
          <a:p>
            <a:r>
              <a:rPr lang="ja-JP" altLang="en-US" sz="4900" dirty="0" smtClean="0"/>
              <a:t>グルテン</a:t>
            </a:r>
            <a:r>
              <a:rPr lang="ja-JP" altLang="en-US" sz="4900" dirty="0"/>
              <a:t>フリ</a:t>
            </a:r>
            <a:r>
              <a:rPr lang="ja-JP" altLang="en-US" sz="4900" dirty="0" smtClean="0"/>
              <a:t>ー</a:t>
            </a:r>
            <a:endParaRPr lang="en-US" sz="4900" dirty="0" smtClean="0"/>
          </a:p>
          <a:p>
            <a:r>
              <a:rPr lang="ja-JP" altLang="en-US" sz="4900" dirty="0" smtClean="0"/>
              <a:t>ヴィーガン</a:t>
            </a:r>
            <a:r>
              <a:rPr lang="en-US" sz="4900" dirty="0" smtClean="0"/>
              <a:t>/</a:t>
            </a:r>
            <a:r>
              <a:rPr lang="ja-JP" altLang="en-US" sz="4900" dirty="0" smtClean="0"/>
              <a:t>ベジタリアン</a:t>
            </a:r>
            <a:endParaRPr lang="en-US" sz="4900" dirty="0"/>
          </a:p>
          <a:p>
            <a:r>
              <a:rPr lang="ja-JP" altLang="en-US" sz="4900" dirty="0" smtClean="0"/>
              <a:t>オールナチュラル</a:t>
            </a:r>
            <a:endParaRPr lang="en-US" sz="4900" dirty="0"/>
          </a:p>
          <a:p>
            <a:r>
              <a:rPr lang="ja-JP" altLang="en-US" sz="4900" dirty="0" smtClean="0"/>
              <a:t>添加物・保存料なし</a:t>
            </a:r>
            <a:endParaRPr lang="en-US" sz="4900" dirty="0"/>
          </a:p>
          <a:p>
            <a:r>
              <a:rPr lang="ja-JP" altLang="en-US" sz="4900" dirty="0" smtClean="0"/>
              <a:t>消化を助ける</a:t>
            </a:r>
            <a:endParaRPr lang="en-US" sz="4900" dirty="0"/>
          </a:p>
          <a:p>
            <a:r>
              <a:rPr lang="ja-JP" altLang="en-US" sz="4900" dirty="0"/>
              <a:t>老化</a:t>
            </a:r>
            <a:r>
              <a:rPr lang="ja-JP" altLang="en-US" sz="4900" dirty="0" smtClean="0"/>
              <a:t>防止作用</a:t>
            </a:r>
            <a:endParaRPr lang="en-US" altLang="ja-JP" sz="4900" dirty="0" smtClean="0"/>
          </a:p>
          <a:p>
            <a:r>
              <a:rPr lang="ja-JP" altLang="en-US" sz="4900" dirty="0" smtClean="0"/>
              <a:t>美味しさ</a:t>
            </a:r>
            <a:endParaRPr lang="en-US" altLang="ja-JP" sz="4900" dirty="0" smtClean="0"/>
          </a:p>
          <a:p>
            <a:r>
              <a:rPr lang="ja-JP" altLang="en-US" sz="4900" dirty="0" smtClean="0"/>
              <a:t>使いやすさ</a:t>
            </a:r>
            <a:endParaRPr lang="en-US" sz="4900" dirty="0"/>
          </a:p>
          <a:p>
            <a:pPr marL="0" indent="0">
              <a:buNone/>
            </a:pPr>
            <a:endParaRPr lang="en-US" altLang="en-US" sz="2900" dirty="0"/>
          </a:p>
          <a:p>
            <a:pPr marL="0" indent="0">
              <a:buNone/>
            </a:pPr>
            <a:endParaRPr lang="en-US" dirty="0"/>
          </a:p>
          <a:p>
            <a:pPr marL="0" indent="0">
              <a:buNone/>
            </a:pPr>
            <a:endParaRPr lang="en-US" dirty="0"/>
          </a:p>
        </p:txBody>
      </p:sp>
      <p:sp>
        <p:nvSpPr>
          <p:cNvPr id="4" name="Rectangle 3"/>
          <p:cNvSpPr/>
          <p:nvPr/>
        </p:nvSpPr>
        <p:spPr>
          <a:xfrm>
            <a:off x="-10205" y="419099"/>
            <a:ext cx="3878036" cy="1039441"/>
          </a:xfrm>
          <a:prstGeom prst="rect">
            <a:avLst/>
          </a:prstGeom>
          <a:solidFill>
            <a:srgbClr val="66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800" dirty="0" smtClean="0"/>
              <a:t>カリフォルニアフィグをお勧めする理由</a:t>
            </a:r>
            <a:endParaRPr lang="en-US" sz="2800" dirty="0"/>
          </a:p>
        </p:txBody>
      </p:sp>
      <p:pic>
        <p:nvPicPr>
          <p:cNvPr id="3" name="Picture 2">
            <a:extLst>
              <a:ext uri="{FF2B5EF4-FFF2-40B4-BE49-F238E27FC236}">
                <a16:creationId xmlns="" xmlns:a16="http://schemas.microsoft.com/office/drawing/2014/main" id="{A240E7A5-9507-4FE2-8B9C-8B590789C7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1194" y="8337550"/>
            <a:ext cx="1425835" cy="686054"/>
          </a:xfrm>
          <a:prstGeom prst="rect">
            <a:avLst/>
          </a:prstGeom>
        </p:spPr>
      </p:pic>
    </p:spTree>
    <p:extLst>
      <p:ext uri="{BB962C8B-B14F-4D97-AF65-F5344CB8AC3E}">
        <p14:creationId xmlns:p14="http://schemas.microsoft.com/office/powerpoint/2010/main" val="750629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74320" y="4040708"/>
            <a:ext cx="3111818" cy="4760392"/>
          </a:xfrm>
        </p:spPr>
        <p:txBody>
          <a:bodyPr>
            <a:normAutofit lnSpcReduction="10000"/>
          </a:bodyPr>
          <a:lstStyle/>
          <a:p>
            <a:pPr marL="0" indent="0">
              <a:buNone/>
            </a:pPr>
            <a:r>
              <a:rPr lang="ja-JP" altLang="en-US" sz="2000" dirty="0" smtClean="0"/>
              <a:t>カリフォルニアフィグについて</a:t>
            </a:r>
            <a:endParaRPr lang="en-US" sz="2000" dirty="0"/>
          </a:p>
          <a:p>
            <a:r>
              <a:rPr lang="ja-JP" altLang="en-US" sz="1600" dirty="0" smtClean="0"/>
              <a:t>アメリカ産ドライフィグは、１００％カリフォルニア育ち</a:t>
            </a:r>
            <a:endParaRPr lang="en-US" sz="1600" dirty="0"/>
          </a:p>
          <a:p>
            <a:r>
              <a:rPr lang="ja-JP" altLang="en-US" sz="1600" dirty="0" smtClean="0"/>
              <a:t>世界でもっとも有名なフルーツ・野菜の生産地として知られる、セントラルサンホアキンバレーの肥沃な大地で栽培</a:t>
            </a:r>
            <a:endParaRPr lang="en-US" sz="1600" dirty="0"/>
          </a:p>
          <a:p>
            <a:r>
              <a:rPr lang="ja-JP" altLang="en-US" sz="1600" dirty="0" smtClean="0"/>
              <a:t>収穫直前まで木で熟し、自然乾燥することで、より甘みを増す（高糖度）</a:t>
            </a:r>
            <a:endParaRPr lang="en-US" sz="1600" dirty="0" smtClean="0"/>
          </a:p>
          <a:p>
            <a:r>
              <a:rPr lang="ja-JP" altLang="en-US" sz="1600" dirty="0" smtClean="0"/>
              <a:t>アフラトキシンを防ぐための栽培管理作業（</a:t>
            </a:r>
            <a:r>
              <a:rPr lang="en-US" altLang="ja-JP" sz="1600" dirty="0" smtClean="0"/>
              <a:t>AF36-Prevail</a:t>
            </a:r>
            <a:r>
              <a:rPr lang="ja-JP" altLang="en-US" sz="1600" dirty="0" smtClean="0"/>
              <a:t>の使用を含む）：土壌中のアフラトキシンを排除するように設計された有機生物力学収穫前農薬、粉塵の発生の減少、果樹園の雑草の剪定と除去など</a:t>
            </a:r>
            <a:endParaRPr lang="en-US" sz="1600" dirty="0" smtClean="0"/>
          </a:p>
          <a:p>
            <a:pPr marL="0" indent="0">
              <a:buNone/>
            </a:pPr>
            <a:endParaRPr lang="en-US" dirty="0"/>
          </a:p>
          <a:p>
            <a:pPr marL="0" indent="0">
              <a:buNone/>
            </a:pPr>
            <a:endParaRPr lang="en-US" dirty="0"/>
          </a:p>
        </p:txBody>
      </p:sp>
      <p:sp>
        <p:nvSpPr>
          <p:cNvPr id="6" name="Rectangle 5"/>
          <p:cNvSpPr/>
          <p:nvPr/>
        </p:nvSpPr>
        <p:spPr>
          <a:xfrm>
            <a:off x="17928" y="631760"/>
            <a:ext cx="3878036" cy="816429"/>
          </a:xfrm>
          <a:prstGeom prst="rect">
            <a:avLst/>
          </a:prstGeom>
          <a:solidFill>
            <a:srgbClr val="66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When You Think Figs,           Think California!</a:t>
            </a:r>
          </a:p>
        </p:txBody>
      </p:sp>
      <p:sp>
        <p:nvSpPr>
          <p:cNvPr id="9" name="TextBox 8"/>
          <p:cNvSpPr txBox="1"/>
          <p:nvPr/>
        </p:nvSpPr>
        <p:spPr>
          <a:xfrm>
            <a:off x="3582521" y="8403578"/>
            <a:ext cx="1751106" cy="553998"/>
          </a:xfrm>
          <a:prstGeom prst="rect">
            <a:avLst/>
          </a:prstGeom>
          <a:noFill/>
        </p:spPr>
        <p:txBody>
          <a:bodyPr wrap="square" rtlCol="0">
            <a:spAutoFit/>
          </a:bodyPr>
          <a:lstStyle/>
          <a:p>
            <a:r>
              <a:rPr lang="en-US" sz="1000" dirty="0">
                <a:solidFill>
                  <a:srgbClr val="666633"/>
                </a:solidFill>
              </a:rPr>
              <a:t>For more information: </a:t>
            </a:r>
            <a:br>
              <a:rPr lang="en-US" sz="1000" dirty="0">
                <a:solidFill>
                  <a:srgbClr val="666633"/>
                </a:solidFill>
              </a:rPr>
            </a:br>
            <a:r>
              <a:rPr lang="en-US" sz="1000" dirty="0">
                <a:solidFill>
                  <a:srgbClr val="666633"/>
                </a:solidFill>
              </a:rPr>
              <a:t>Karla Stockli</a:t>
            </a:r>
          </a:p>
          <a:p>
            <a:r>
              <a:rPr lang="en-US" sz="1000" dirty="0">
                <a:solidFill>
                  <a:srgbClr val="666633"/>
                </a:solidFill>
              </a:rPr>
              <a:t>kstockli@californiafigs.com</a:t>
            </a:r>
          </a:p>
        </p:txBody>
      </p:sp>
      <p:pic>
        <p:nvPicPr>
          <p:cNvPr id="12" name="Picture 11" descr="A long green grass&#10;&#10;Description automatically generated">
            <a:extLst>
              <a:ext uri="{FF2B5EF4-FFF2-40B4-BE49-F238E27FC236}">
                <a16:creationId xmlns="" xmlns:a16="http://schemas.microsoft.com/office/drawing/2014/main" id="{F63E1807-FB6C-4D4F-AA95-060C702B15A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032"/>
          <a:stretch/>
        </p:blipFill>
        <p:spPr>
          <a:xfrm>
            <a:off x="0" y="-63086"/>
            <a:ext cx="6858000" cy="3905258"/>
          </a:xfrm>
          <a:prstGeom prst="rect">
            <a:avLst/>
          </a:prstGeom>
        </p:spPr>
      </p:pic>
      <p:sp>
        <p:nvSpPr>
          <p:cNvPr id="14" name="Content Placeholder 13">
            <a:extLst>
              <a:ext uri="{FF2B5EF4-FFF2-40B4-BE49-F238E27FC236}">
                <a16:creationId xmlns="" xmlns:a16="http://schemas.microsoft.com/office/drawing/2014/main" id="{0F1F7246-C903-438B-A17F-DEA070264A2E}"/>
              </a:ext>
            </a:extLst>
          </p:cNvPr>
          <p:cNvSpPr>
            <a:spLocks noGrp="1"/>
          </p:cNvSpPr>
          <p:nvPr>
            <p:ph sz="half" idx="2"/>
          </p:nvPr>
        </p:nvSpPr>
        <p:spPr>
          <a:xfrm>
            <a:off x="3502343" y="4640584"/>
            <a:ext cx="3214685" cy="3345176"/>
          </a:xfrm>
        </p:spPr>
        <p:txBody>
          <a:bodyPr>
            <a:normAutofit lnSpcReduction="10000"/>
          </a:bodyPr>
          <a:lstStyle/>
          <a:p>
            <a:r>
              <a:rPr lang="ja-JP" altLang="en-US" sz="1600" dirty="0" smtClean="0"/>
              <a:t>品質管理・食品安全は、カリフォルニアいちじく生産者にとって最重要課題</a:t>
            </a:r>
            <a:endParaRPr lang="en-US" sz="1600" dirty="0"/>
          </a:p>
          <a:p>
            <a:r>
              <a:rPr lang="ja-JP" altLang="en-US" sz="1600" dirty="0"/>
              <a:t>最先端の設備</a:t>
            </a:r>
            <a:r>
              <a:rPr lang="ja-JP" altLang="en-US" sz="1600" dirty="0" smtClean="0"/>
              <a:t>と持続可能な生産体制は、何世代にも受け継がれている</a:t>
            </a:r>
            <a:endParaRPr lang="en-US" sz="1600" dirty="0"/>
          </a:p>
          <a:p>
            <a:r>
              <a:rPr lang="ja-JP" altLang="en-US" sz="1600" dirty="0"/>
              <a:t>等級</a:t>
            </a:r>
            <a:r>
              <a:rPr lang="ja-JP" altLang="en-US" sz="1600" dirty="0" smtClean="0"/>
              <a:t>と品質基準の検査・承認は、カリフォルニア農業食糧省によって行われる</a:t>
            </a:r>
            <a:endParaRPr lang="en-US" sz="1600" dirty="0" smtClean="0"/>
          </a:p>
          <a:p>
            <a:r>
              <a:rPr lang="ja-JP" altLang="en-US" sz="1600" dirty="0" smtClean="0"/>
              <a:t>カリフォルニアフィグは、世界中のフィグの中でトップ</a:t>
            </a:r>
            <a:endParaRPr lang="en-US" sz="1600" dirty="0" smtClean="0"/>
          </a:p>
          <a:p>
            <a:pPr marL="0" indent="0">
              <a:buNone/>
            </a:pPr>
            <a:endParaRPr lang="en-US" sz="1600" dirty="0"/>
          </a:p>
          <a:p>
            <a:endParaRPr lang="en-US" dirty="0"/>
          </a:p>
        </p:txBody>
      </p:sp>
      <p:pic>
        <p:nvPicPr>
          <p:cNvPr id="8" name="Picture 7">
            <a:extLst>
              <a:ext uri="{FF2B5EF4-FFF2-40B4-BE49-F238E27FC236}">
                <a16:creationId xmlns="" xmlns:a16="http://schemas.microsoft.com/office/drawing/2014/main" id="{941C53FA-222D-427E-BBF8-379A6868CB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1194" y="8337550"/>
            <a:ext cx="1425835" cy="686054"/>
          </a:xfrm>
          <a:prstGeom prst="rect">
            <a:avLst/>
          </a:prstGeom>
        </p:spPr>
      </p:pic>
    </p:spTree>
    <p:extLst>
      <p:ext uri="{BB962C8B-B14F-4D97-AF65-F5344CB8AC3E}">
        <p14:creationId xmlns:p14="http://schemas.microsoft.com/office/powerpoint/2010/main" val="19004894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1465</TotalTime>
  <Words>279</Words>
  <Application>Microsoft Office PowerPoint</Application>
  <PresentationFormat>画面に合わせる (4:3)</PresentationFormat>
  <Paragraphs>46</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游ゴシック</vt:lpstr>
      <vt:lpstr>Arial</vt:lpstr>
      <vt:lpstr>Calibri</vt:lpstr>
      <vt:lpstr>Calibri Light</vt:lpstr>
      <vt:lpstr>Office Theme</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 Caputo Hurley</dc:creator>
  <cp:lastModifiedBy>Masahiro Kondo</cp:lastModifiedBy>
  <cp:revision>54</cp:revision>
  <cp:lastPrinted>2018-11-27T12:19:03Z</cp:lastPrinted>
  <dcterms:created xsi:type="dcterms:W3CDTF">2017-01-17T16:58:05Z</dcterms:created>
  <dcterms:modified xsi:type="dcterms:W3CDTF">2018-11-27T12:29:33Z</dcterms:modified>
</cp:coreProperties>
</file>